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9" r:id="rId2"/>
    <p:sldId id="261" r:id="rId3"/>
    <p:sldId id="332" r:id="rId4"/>
    <p:sldId id="331" r:id="rId5"/>
    <p:sldId id="295" r:id="rId6"/>
    <p:sldId id="290" r:id="rId7"/>
    <p:sldId id="291" r:id="rId8"/>
    <p:sldId id="317" r:id="rId9"/>
    <p:sldId id="329" r:id="rId10"/>
    <p:sldId id="315" r:id="rId11"/>
    <p:sldId id="316" r:id="rId12"/>
    <p:sldId id="318" r:id="rId13"/>
    <p:sldId id="309" r:id="rId14"/>
    <p:sldId id="334" r:id="rId15"/>
    <p:sldId id="333" r:id="rId16"/>
    <p:sldId id="321" r:id="rId17"/>
    <p:sldId id="322" r:id="rId18"/>
    <p:sldId id="323" r:id="rId19"/>
    <p:sldId id="324" r:id="rId20"/>
    <p:sldId id="325" r:id="rId21"/>
    <p:sldId id="326" r:id="rId22"/>
    <p:sldId id="328" r:id="rId23"/>
    <p:sldId id="327" r:id="rId24"/>
    <p:sldId id="311" r:id="rId25"/>
    <p:sldId id="335" r:id="rId26"/>
    <p:sldId id="312" r:id="rId27"/>
    <p:sldId id="302" r:id="rId28"/>
    <p:sldId id="303" r:id="rId29"/>
    <p:sldId id="298" r:id="rId30"/>
    <p:sldId id="299" r:id="rId31"/>
    <p:sldId id="300" r:id="rId32"/>
    <p:sldId id="301" r:id="rId33"/>
    <p:sldId id="310" r:id="rId34"/>
    <p:sldId id="313" r:id="rId35"/>
    <p:sldId id="314" r:id="rId36"/>
    <p:sldId id="25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9ACEF"/>
    <a:srgbClr val="FF7C80"/>
    <a:srgbClr val="BCDEE3"/>
    <a:srgbClr val="02538A"/>
    <a:srgbClr val="18A8F1"/>
    <a:srgbClr val="005289"/>
    <a:srgbClr val="1E385A"/>
    <a:srgbClr val="393939"/>
    <a:srgbClr val="04396C"/>
    <a:srgbClr val="1E325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366" autoAdjust="0"/>
  </p:normalViewPr>
  <p:slideViewPr>
    <p:cSldViewPr snapToGrid="0" showGuides="1">
      <p:cViewPr varScale="1">
        <p:scale>
          <a:sx n="114" d="100"/>
          <a:sy n="114" d="100"/>
        </p:scale>
        <p:origin x="66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2013</a:t>
            </a:r>
            <a:r>
              <a:rPr lang="en-US" altLang="ko-KR" baseline="0">
                <a:latin typeface="HY견고딕" panose="02030600000101010101" pitchFamily="18" charset="-127"/>
                <a:ea typeface="HY견고딕" panose="02030600000101010101" pitchFamily="18" charset="-127"/>
              </a:rPr>
              <a:t> ~ 2021 </a:t>
            </a:r>
            <a:r>
              <a:rPr lang="ko-KR" altLang="en-US" baseline="0">
                <a:latin typeface="HY견고딕" panose="02030600000101010101" pitchFamily="18" charset="-127"/>
                <a:ea typeface="HY견고딕" panose="02030600000101010101" pitchFamily="18" charset="-127"/>
              </a:rPr>
              <a:t>전국 치과 개 </a:t>
            </a:r>
            <a:r>
              <a:rPr lang="en-US" altLang="ko-KR" sz="1862" b="0" i="0" u="none" strike="noStrike" baseline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1862" b="0" i="0" u="none" strike="noStrike" baseline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aseline="0">
                <a:latin typeface="HY견고딕" panose="02030600000101010101" pitchFamily="18" charset="-127"/>
                <a:ea typeface="HY견고딕" panose="02030600000101010101" pitchFamily="18" charset="-127"/>
              </a:rPr>
              <a:t>폐업률</a:t>
            </a:r>
            <a:endParaRPr 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개업률</c:v>
                </c:pt>
              </c:strCache>
            </c:strRef>
          </c:tx>
          <c:spPr>
            <a:ln w="44450" cap="rnd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tx2"/>
                </a:solidFill>
              </a:ln>
              <a:effectLst/>
            </c:spPr>
          </c:marker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4.01</c:v>
                </c:pt>
                <c:pt idx="1">
                  <c:v>4.33</c:v>
                </c:pt>
                <c:pt idx="2">
                  <c:v>4.05</c:v>
                </c:pt>
                <c:pt idx="3">
                  <c:v>4.2699999999999996</c:v>
                </c:pt>
                <c:pt idx="4">
                  <c:v>4.05</c:v>
                </c:pt>
                <c:pt idx="5">
                  <c:v>3.58</c:v>
                </c:pt>
                <c:pt idx="6">
                  <c:v>3.35</c:v>
                </c:pt>
                <c:pt idx="7">
                  <c:v>3</c:v>
                </c:pt>
                <c:pt idx="8">
                  <c:v>3.38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A1-46AA-BACA-8096E39370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폐업률</c:v>
                </c:pt>
              </c:strCache>
            </c:strRef>
          </c:tx>
          <c:spPr>
            <a:ln w="4445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alpha val="99000"/>
                </a:schemeClr>
              </a:solidFill>
              <a:ln w="38100">
                <a:solidFill>
                  <a:srgbClr val="FFC000"/>
                </a:solidFill>
              </a:ln>
              <a:effectLst/>
            </c:spPr>
          </c:marker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3.41</c:v>
                </c:pt>
                <c:pt idx="1">
                  <c:v>3.07</c:v>
                </c:pt>
                <c:pt idx="2">
                  <c:v>2.81</c:v>
                </c:pt>
                <c:pt idx="3">
                  <c:v>2.93</c:v>
                </c:pt>
                <c:pt idx="4">
                  <c:v>3.08</c:v>
                </c:pt>
                <c:pt idx="5">
                  <c:v>2.98</c:v>
                </c:pt>
                <c:pt idx="6">
                  <c:v>2.69</c:v>
                </c:pt>
                <c:pt idx="7">
                  <c:v>2.44</c:v>
                </c:pt>
                <c:pt idx="8">
                  <c:v>2.78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A1-46AA-BACA-8096E3937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4869480"/>
        <c:axId val="714874072"/>
      </c:line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치과 개원 순증가</a:t>
            </a:r>
            <a:r>
              <a:rPr lang="en-US" altLang="ko-KR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개원</a:t>
            </a:r>
            <a:r>
              <a:rPr lang="en-US" altLang="ko-KR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폐원</a:t>
            </a:r>
            <a:r>
              <a:rPr lang="en-US" altLang="ko-KR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추이</a:t>
            </a:r>
            <a:endParaRPr lang="ko-KR" sz="1860"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17343519192383405"/>
          <c:y val="9.8281999690450397E-3"/>
        </c:manualLayout>
      </c:layout>
      <c:overlay val="0"/>
      <c:spPr>
        <a:noFill/>
        <a:ln>
          <a:noFill/>
        </a:ln>
        <a:effectLst>
          <a:glow>
            <a:schemeClr val="accent1">
              <a:alpha val="40000"/>
            </a:schemeClr>
          </a:glow>
        </a:effectLst>
      </c:spPr>
      <c:txPr>
        <a:bodyPr rot="0" spcFirstLastPara="1" vertOverflow="ellipsis" vert="horz" wrap="square" anchor="ctr" anchorCtr="1"/>
        <a:lstStyle/>
        <a:p>
          <a:pPr>
            <a:defRPr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323271777786077"/>
          <c:y val="0.20742416034669556"/>
          <c:w val="0.85180532820681154"/>
          <c:h val="0.523478563689831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경기도</c:v>
                </c:pt>
              </c:strCache>
            </c:strRef>
          </c:tx>
          <c:spPr>
            <a:ln w="50800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121</c:v>
                </c:pt>
                <c:pt idx="1">
                  <c:v>125</c:v>
                </c:pt>
                <c:pt idx="2">
                  <c:v>116</c:v>
                </c:pt>
                <c:pt idx="3">
                  <c:v>153</c:v>
                </c:pt>
                <c:pt idx="4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FC-4F29-BE96-CA75EFBC62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서울</c:v>
                </c:pt>
              </c:strCache>
            </c:strRef>
          </c:tx>
          <c:spPr>
            <a:ln w="50800" cap="rnd">
              <a:solidFill>
                <a:srgbClr val="FF7C8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38100">
                <a:solidFill>
                  <a:srgbClr val="FF7C8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36</c:v>
                </c:pt>
                <c:pt idx="2">
                  <c:v>44</c:v>
                </c:pt>
                <c:pt idx="3">
                  <c:v>18</c:v>
                </c:pt>
                <c:pt idx="4">
                  <c:v>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FC-4F29-BE96-CA75EFBC6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4869480"/>
        <c:axId val="714874072"/>
      </c:line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74072"/>
        <c:crossesAt val="0"/>
        <c:auto val="1"/>
        <c:lblAlgn val="ctr"/>
        <c:lblOffset val="100"/>
        <c:noMultiLvlLbl val="0"/>
      </c:catAx>
      <c:valAx>
        <c:axId val="714874072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9834C-8CF2-4A11-B49D-BB6B9E8CDAB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DA567-FEE7-47BA-9D3B-87AAD3F8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7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DA567-FEE7-47BA-9D3B-87AAD3F85F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7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3.137.198.59:8181/IPAD/" TargetMode="External"/><Relationship Id="rId2" Type="http://schemas.openxmlformats.org/officeDocument/2006/relationships/hyperlink" Target="https://github.com/HyunJun-Kwon/Study-Project-And-Tools.git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123055" y="6580909"/>
            <a:ext cx="2068945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2717800" y="1847891"/>
            <a:ext cx="6756400" cy="0"/>
          </a:xfrm>
          <a:prstGeom prst="line">
            <a:avLst/>
          </a:prstGeom>
          <a:ln w="50800">
            <a:solidFill>
              <a:srgbClr val="005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717800" y="4779277"/>
            <a:ext cx="5342467" cy="0"/>
          </a:xfrm>
          <a:prstGeom prst="line">
            <a:avLst/>
          </a:prstGeom>
          <a:ln w="50800">
            <a:solidFill>
              <a:srgbClr val="005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057264" y="2211354"/>
            <a:ext cx="6157370" cy="1511629"/>
          </a:xfrm>
          <a:prstGeom prst="roundRect">
            <a:avLst/>
          </a:prstGeom>
          <a:solidFill>
            <a:srgbClr val="BCDEE3"/>
          </a:solidFill>
          <a:ln>
            <a:noFill/>
          </a:ln>
          <a:effectLst>
            <a:outerShdw blurRad="558800" dist="241300" dir="2700000" algn="tl" rotWithShape="0">
              <a:schemeClr val="tx1"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54567" y="2211354"/>
            <a:ext cx="6157368" cy="1511629"/>
          </a:xfrm>
          <a:prstGeom prst="roundRect">
            <a:avLst/>
          </a:prstGeom>
          <a:solidFill>
            <a:srgbClr val="BCDEE3"/>
          </a:solidFill>
          <a:ln>
            <a:noFill/>
          </a:ln>
          <a:effectLst>
            <a:outerShdw blurRad="558800" dist="2032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054567" y="2490114"/>
            <a:ext cx="6157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신도시의 성공적인</a:t>
            </a:r>
            <a:endParaRPr lang="en-US" altLang="ko-KR" sz="28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병</a:t>
            </a:r>
            <a:r>
              <a:rPr lang="en-US" altLang="ko-KR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의원 개원을 위한 입지분석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60267" y="4548444"/>
            <a:ext cx="141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HY견고딕" panose="02030600000101010101" pitchFamily="18" charset="-127"/>
                <a:ea typeface="HY견고딕" panose="02030600000101010101" pitchFamily="18" charset="-127"/>
              </a:rPr>
              <a:t>권 현 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2867" y="4038850"/>
            <a:ext cx="290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>
                <a:latin typeface="HY견고딕" panose="02030600000101010101" pitchFamily="18" charset="-127"/>
                <a:ea typeface="HY견고딕" panose="02030600000101010101" pitchFamily="18" charset="-127"/>
              </a:rPr>
              <a:t>결과보고서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8831" y="5283601"/>
            <a:ext cx="5905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HY견고딕" panose="02030600000101010101" pitchFamily="18" charset="-127"/>
                <a:ea typeface="HY견고딕" panose="02030600000101010101" pitchFamily="18" charset="-127"/>
              </a:rPr>
              <a:t>GIT : </a:t>
            </a:r>
            <a:r>
              <a:rPr lang="en-US" altLang="ko-KR" sz="1200" b="1">
                <a:solidFill>
                  <a:srgbClr val="02538A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https://github.com/HyunJun-Kwon/Study-Project-And-Tools.git</a:t>
            </a:r>
            <a:endParaRPr lang="ko-KR" altLang="en-US" sz="1200" b="1">
              <a:solidFill>
                <a:srgbClr val="02538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5517" y="6242355"/>
            <a:ext cx="1720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2024 - </a:t>
            </a:r>
            <a:r>
              <a:rPr lang="en-US" altLang="ko-KR" sz="16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16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1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12559" y="5786754"/>
            <a:ext cx="3201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HY견고딕" panose="02030600000101010101" pitchFamily="18" charset="-127"/>
                <a:ea typeface="HY견고딕" panose="02030600000101010101" pitchFamily="18" charset="-127"/>
              </a:rPr>
              <a:t>URL : </a:t>
            </a:r>
            <a:r>
              <a:rPr lang="en-US" altLang="ko-KR" sz="1200" b="1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http://3.137.198.59:8181/IPAD/</a:t>
            </a:r>
            <a:endParaRPr lang="ko-KR" altLang="en-US" sz="1200" b="1">
              <a:solidFill>
                <a:srgbClr val="02538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0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451074"/>
            <a:ext cx="10677101" cy="38217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PROJECT Ⅰ    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3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451074"/>
            <a:ext cx="10677101" cy="38217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PROJECT Ⅱ    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451074"/>
            <a:ext cx="10677101" cy="38217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PROJECT Ⅲ  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4059288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매출분석 서비스 </a:t>
              </a:r>
              <a:r>
                <a:rPr lang="ko-KR" altLang="en-US" sz="2000" b="1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예상매출</a:t>
              </a:r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회귀식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266778" y="2810506"/>
            <a:ext cx="3371572" cy="35229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3751122" y="2130648"/>
            <a:ext cx="3881711" cy="22532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3751121" y="4472634"/>
            <a:ext cx="3881711" cy="22532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52071" y="2130648"/>
            <a:ext cx="43701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서울의 행정동 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425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4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개년 총 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1700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</a:t>
            </a:r>
            <a:endParaRPr lang="en-US" altLang="ko-KR" sz="14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매출 데이터를 회귀분석에 사용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수집할때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데이터마다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조사 기간이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달랐기 때문에 한달을 기준으로 데이터들을 조정하였다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분기별로 나누어져 있는 데이터는 해당 연도의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분기 데이터를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사용하였다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데이터의 일관성을 위하여 소수점이 나오는 데이터는 모두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반올림하여 정수 형식으로 통일하였다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52071" y="4051709"/>
            <a:ext cx="4356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매출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인구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 인구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상주 인구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  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세대 수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매매가격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평균 소득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치과 의원 수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정류장 수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지하철역 수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독립변수의 변화에 따른 모델을 구하기 위해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회귀분석을 사용한다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회귀분석의 적합성을 높이기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 변수 선택법으로는 </a:t>
            </a:r>
            <a:r>
              <a:rPr lang="ko-KR" altLang="en-US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단계적 선택법</a:t>
            </a:r>
            <a:r>
              <a:rPr lang="en-US" altLang="ko-KR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(stepwise selection)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사용한다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도출 후 독립 변수들 간의 단위 차이가 큰 점을 고려하여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독립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변수마다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상용 로그를 사용하여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간의 단위 차이를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작게 만들고 식에 대입한다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4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매출분석 서비스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47836" y="2377369"/>
            <a:ext cx="5733035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05622" y="4490174"/>
            <a:ext cx="55746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선택 시 해당 지역의 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코드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 코드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== </a:t>
            </a:r>
            <a:r>
              <a:rPr lang="en-US" altLang="ko-KR" sz="1400" err="1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adm_cd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 전송</a:t>
            </a:r>
            <a:endParaRPr lang="en-US" altLang="ko-KR" sz="1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서버에서 받은 지역 코드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adm_cd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지역 데이터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맞는 지역 데이터 조회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저장된 지역 데이터를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예상환자수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회귀식의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독립 변수 값에 삽입 후 계산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구해진 예상방문환자수를 기반으로 추천 평수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고용 간호사 수 계산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계산된 데이터를 희망 정보 입력 칸 아래 표시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05622" y="2541957"/>
            <a:ext cx="55746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</a:t>
            </a:r>
            <a:r>
              <a:rPr lang="en-US" altLang="ko-KR" sz="1400" err="1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PostConstruct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Annotation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활용하여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Bean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초기화되고 모든 의존성이 주입된 후에 지역 데이터 테이블에 데이터 삽입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SGIS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이용하여 인구 데이터를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형태로 삽입할 </a:t>
            </a:r>
            <a:r>
              <a:rPr lang="en-US" altLang="ko-KR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SGIS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연령별 인구데이터를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삽입할때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사용될 기준 값은 </a:t>
            </a:r>
            <a:r>
              <a:rPr lang="en-US" altLang="ko-KR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지역별 독립변수의 다른 데이터를 직접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넣을때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사용할 </a:t>
            </a:r>
            <a:r>
              <a:rPr lang="en-US" altLang="ko-KR" sz="1200" err="1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updateRegionDataVO</a:t>
            </a:r>
            <a:endParaRPr lang="en-US" altLang="ko-KR" sz="12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변수를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parameter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받아서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mapper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parameterType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선언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377369"/>
            <a:ext cx="5733035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매출분석 서비스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05622" y="3145220"/>
            <a:ext cx="55746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</a:t>
            </a:r>
            <a:r>
              <a:rPr lang="ko-KR" altLang="en-US" sz="14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선택시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보내지는 지역 코드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4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adm_cd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지역 데이터 조회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데이터를 사용하여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 Studio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도출한 </a:t>
            </a:r>
            <a:r>
              <a:rPr lang="ko-KR" altLang="en-US" sz="14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예상매출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회귀식 변수에 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입력 후 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매출 도출</a:t>
            </a:r>
            <a:endParaRPr lang="en-US" altLang="ko-KR" sz="14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고정비 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지역의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간호사 임금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입력한 고용 예정 간호사 수로 임금 계산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지역의 임대료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입력한 임대 평수로 월 납부 임대료 계산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입력한 월 납입 이자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매출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고정비를 제외하여 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평균 추정 순수익 도출</a:t>
            </a:r>
            <a:endParaRPr lang="en-US" altLang="ko-KR" sz="14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7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3635776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SaleAnalysisController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263725" y="2540143"/>
            <a:ext cx="4032985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753853" y="3128161"/>
            <a:ext cx="3542858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5804034" y="5665473"/>
            <a:ext cx="149220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804034" y="5061934"/>
            <a:ext cx="1492211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6169794" y="6276306"/>
            <a:ext cx="1126450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457768" y="2395217"/>
            <a:ext cx="2089968" cy="3240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MVC Controller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endParaRPr lang="ko-KR" altLang="en-US" sz="1400"/>
          </a:p>
        </p:txBody>
      </p:sp>
      <p:sp>
        <p:nvSpPr>
          <p:cNvPr id="51" name="양쪽 대괄호 50"/>
          <p:cNvSpPr/>
          <p:nvPr/>
        </p:nvSpPr>
        <p:spPr>
          <a:xfrm>
            <a:off x="7457768" y="2976875"/>
            <a:ext cx="3766049" cy="3240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ISaleAnalysisService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타입의 빈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의존성 주입</a:t>
            </a:r>
            <a:endParaRPr lang="ko-KR" altLang="en-US" sz="1400"/>
          </a:p>
        </p:txBody>
      </p:sp>
      <p:sp>
        <p:nvSpPr>
          <p:cNvPr id="52" name="양쪽 대괄호 51"/>
          <p:cNvSpPr/>
          <p:nvPr/>
        </p:nvSpPr>
        <p:spPr>
          <a:xfrm>
            <a:off x="7457298" y="5515122"/>
            <a:ext cx="4266564" cy="3240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요청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매서드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매핑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search.jsp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응답</a:t>
            </a:r>
            <a:endParaRPr lang="ko-KR" altLang="en-US" sz="1400"/>
          </a:p>
        </p:txBody>
      </p:sp>
      <p:sp>
        <p:nvSpPr>
          <p:cNvPr id="54" name="양쪽 대괄호 53"/>
          <p:cNvSpPr/>
          <p:nvPr/>
        </p:nvSpPr>
        <p:spPr>
          <a:xfrm>
            <a:off x="7457298" y="4852041"/>
            <a:ext cx="4651574" cy="4248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saleAnalysis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/calculate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경로로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처리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PathVariable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은 경로 변수의 값을 매개변수에 바인딩</a:t>
            </a:r>
            <a:endParaRPr lang="ko-KR" altLang="en-US" sz="1400"/>
          </a:p>
        </p:txBody>
      </p:sp>
      <p:sp>
        <p:nvSpPr>
          <p:cNvPr id="56" name="양쪽 대괄호 55"/>
          <p:cNvSpPr/>
          <p:nvPr/>
        </p:nvSpPr>
        <p:spPr>
          <a:xfrm>
            <a:off x="7457298" y="5917343"/>
            <a:ext cx="4651574" cy="717925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saleAnalysis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netprofit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경로로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POST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처리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RequestParam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은 요청의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parameter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매개변수에 바인딩</a:t>
            </a:r>
            <a:endParaRPr lang="ko-KR" altLang="en-US" sz="140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081112" y="3762715"/>
            <a:ext cx="321559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457768" y="3532437"/>
            <a:ext cx="3766049" cy="46728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SaleAnalysisController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빈 초기화 시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지역데이터를 삽입하는 초기화 작업 실행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472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3635776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</a:t>
              </a:r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dao</a:t>
              </a:r>
              <a:r>
                <a:rPr lang="en-US" altLang="ko-KR" sz="20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saleMapper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130265" y="2772076"/>
            <a:ext cx="1809551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3" y="2627151"/>
            <a:ext cx="3881552" cy="300699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resultMap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사용하여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SQL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결과를 자바 객체에 매핑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391175" y="6022188"/>
            <a:ext cx="54864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100873" y="5621322"/>
            <a:ext cx="4555320" cy="801732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Select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쿼리를 사용하여 데이터베이스로부터 데이터를 조회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및 각각의 쿼리에 매개변수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parameterType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과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결과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타입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resultType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or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resultMap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지정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6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861785" y="2609964"/>
            <a:ext cx="107803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3" y="2389069"/>
            <a:ext cx="4478319" cy="44179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로부터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regionCode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해당하는 지역의 데이터를 가져와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salePoint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리스트에 각각 저장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073541" y="4497585"/>
            <a:ext cx="86627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100873" y="3992609"/>
            <a:ext cx="4940331" cy="999932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사용자가 선택한 지역의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regionCode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따라 가져온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객체에 넣은 후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예상매출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회귀식이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저장되어 있는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salePredictPoint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데이터를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넣은 후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회귀식의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변수에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넣어서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예상매출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계산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8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Service </a:t>
              </a:r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salePredict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5" name="직선 화살표 연결선 14"/>
          <p:cNvCxnSpPr/>
          <p:nvPr/>
        </p:nvCxnSpPr>
        <p:spPr>
          <a:xfrm flipH="1">
            <a:off x="6073541" y="5664205"/>
            <a:ext cx="86627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양쪽 대괄호 20"/>
          <p:cNvSpPr/>
          <p:nvPr/>
        </p:nvSpPr>
        <p:spPr>
          <a:xfrm>
            <a:off x="7100873" y="5328640"/>
            <a:ext cx="4940331" cy="67113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로그에는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이 존재하지 않기 때문에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subway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가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경우와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이 아닌 경우로 나누어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salePoint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리스트에 저장되어있는 데이터를 이용하여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예상매출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12203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Service </a:t>
              </a:r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getNetProfit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861785" y="2694052"/>
            <a:ext cx="107803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4" y="2542441"/>
            <a:ext cx="3698672" cy="303221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요청시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받은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값들을 매개변수에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073541" y="4917585"/>
            <a:ext cx="86627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100873" y="4686776"/>
            <a:ext cx="4025931" cy="461618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도출된 데이터를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saleCalculateVO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생성자를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활용하여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</a:b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List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형태로 저장 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return</a:t>
            </a:r>
            <a:endParaRPr lang="ko-KR" altLang="en-US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391175" y="3363616"/>
            <a:ext cx="54864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/>
          <p:cNvSpPr/>
          <p:nvPr/>
        </p:nvSpPr>
        <p:spPr>
          <a:xfrm>
            <a:off x="7100873" y="3123719"/>
            <a:ext cx="4362815" cy="479794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Service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메소드를 사용하여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요청시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받은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임대료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고용비용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부채금액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등을 계산하고 순수익을 도출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2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 w="381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 </a:t>
            </a:r>
            <a:r>
              <a:rPr lang="en-US" altLang="ko-KR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</a:t>
            </a:r>
            <a:endParaRPr lang="ko-KR" altLang="en-US" sz="3600" b="1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9055" y="1425807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5289"/>
              </a:buClr>
              <a:buSzPct val="120000"/>
              <a:buAutoNum type="arabicPeriod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9055" y="2118303"/>
            <a:ext cx="298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5289"/>
              </a:buClr>
              <a:buSzPct val="120000"/>
              <a:buFont typeface="+mj-lt"/>
              <a:buAutoNum type="arabicPeriod" startAt="2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및 사용 </a:t>
            </a:r>
            <a:r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79055" y="2810799"/>
            <a:ext cx="2850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3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Ⅰ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Ⅱ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Ⅲ</a:t>
            </a:r>
            <a:endParaRPr lang="ko-KR" altLang="en-US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9055" y="4842122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5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</a:t>
            </a:r>
            <a:r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정의서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9055" y="5534618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6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9557" y="1431934"/>
            <a:ext cx="2850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7"/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UML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 Case Diagram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Sequence Diagram</a:t>
            </a:r>
            <a:endParaRPr lang="ko-KR" altLang="en-US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9055" y="4149626"/>
            <a:ext cx="410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4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 및 </a:t>
            </a:r>
            <a:r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9557" y="2810799"/>
            <a:ext cx="180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8"/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9557" y="3543333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9"/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Software Architecture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79557" y="4275867"/>
            <a:ext cx="244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10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향후 개발 계획 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580C24-EE82-5BFF-257A-06F26DBC58E8}"/>
              </a:ext>
            </a:extLst>
          </p:cNvPr>
          <p:cNvCxnSpPr>
            <a:cxnSpLocks/>
          </p:cNvCxnSpPr>
          <p:nvPr/>
        </p:nvCxnSpPr>
        <p:spPr>
          <a:xfrm>
            <a:off x="6096000" y="1267623"/>
            <a:ext cx="0" cy="532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6957DC-CBF5-57FE-D9B7-DD6B64A00CF1}"/>
              </a:ext>
            </a:extLst>
          </p:cNvPr>
          <p:cNvSpPr txBox="1"/>
          <p:nvPr/>
        </p:nvSpPr>
        <p:spPr>
          <a:xfrm>
            <a:off x="6679557" y="5008401"/>
            <a:ext cx="244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11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 수행 소감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6491908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8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5267"/>
              <a:ext cx="2233046" cy="479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</a:t>
              </a:r>
              <a:r>
                <a:rPr lang="en-US" altLang="ko-KR" sz="16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dao</a:t>
              </a:r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6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UpdateDataRepository</a:t>
              </a:r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&amp; </a:t>
              </a:r>
              <a:r>
                <a:rPr lang="en-US" altLang="ko-KR" sz="16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UpdateDataMapper</a:t>
              </a:r>
              <a:endParaRPr lang="ko-KR" altLang="en-US" sz="16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화살표 연결선 30"/>
          <p:cNvCxnSpPr/>
          <p:nvPr/>
        </p:nvCxnSpPr>
        <p:spPr>
          <a:xfrm flipH="1">
            <a:off x="4638675" y="2503125"/>
            <a:ext cx="2301143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양쪽 대괄호 32"/>
          <p:cNvSpPr/>
          <p:nvPr/>
        </p:nvSpPr>
        <p:spPr>
          <a:xfrm>
            <a:off x="7100874" y="2285206"/>
            <a:ext cx="3698672" cy="435837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UpdateDataRepository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instance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받아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mapper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전달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791200" y="3133414"/>
            <a:ext cx="114861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/>
          <p:cNvSpPr/>
          <p:nvPr/>
        </p:nvSpPr>
        <p:spPr>
          <a:xfrm>
            <a:off x="7100874" y="2915495"/>
            <a:ext cx="3698672" cy="435837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parameterType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model.UpdateDataRepositoryParameter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설정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533900" y="4732881"/>
            <a:ext cx="240591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/>
          <p:cNvSpPr/>
          <p:nvPr/>
        </p:nvSpPr>
        <p:spPr>
          <a:xfrm>
            <a:off x="7100873" y="4514962"/>
            <a:ext cx="3843351" cy="435837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UpdateDataRepositoryParameter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중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age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조건으로 데이터 삽입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9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5267"/>
              <a:ext cx="2233046" cy="457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Model </a:t>
              </a:r>
              <a:r>
                <a:rPr lang="en-US" altLang="ko-KR" sz="15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UpdateDataRepositoryParameter</a:t>
              </a:r>
              <a:r>
                <a:rPr lang="en-US" altLang="ko-KR" sz="15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endParaRPr lang="ko-KR" altLang="en-US" sz="15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676851" y="3043158"/>
            <a:ext cx="3262965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2" y="2609730"/>
            <a:ext cx="4805377" cy="866855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가져온 데이터는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MAP,</a:t>
            </a: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가져올 데이터를 나누는 기준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연령대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int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코드로 직접 넣을 데이터는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VO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지정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1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5267"/>
              <a:ext cx="2233046" cy="457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Service </a:t>
              </a:r>
              <a:r>
                <a:rPr lang="en-US" altLang="ko-KR" sz="15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getOpenAPITokenService</a:t>
              </a:r>
              <a:endParaRPr lang="ko-KR" altLang="en-US" sz="15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747657" y="2651272"/>
            <a:ext cx="1192160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2" y="2434558"/>
            <a:ext cx="3509071" cy="433428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사용할 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DB API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url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변수 선언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647501" y="3401191"/>
            <a:ext cx="229231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대괄호 14"/>
          <p:cNvSpPr/>
          <p:nvPr/>
        </p:nvSpPr>
        <p:spPr>
          <a:xfrm>
            <a:off x="7100872" y="3009433"/>
            <a:ext cx="4375267" cy="783516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형태로 바꿔주는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parseJsonData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메소드를 통해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“result”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키에 해당하는 데이터를 가져온 뒤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“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accessToken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”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추출한 뒤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token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365750" y="6188826"/>
            <a:ext cx="1574067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양쪽 대괄호 24"/>
          <p:cNvSpPr/>
          <p:nvPr/>
        </p:nvSpPr>
        <p:spPr>
          <a:xfrm>
            <a:off x="7100872" y="5677507"/>
            <a:ext cx="4870218" cy="1032754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ObjectMapper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객체를 생성하고 주어진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문자열을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Jackson </a:t>
            </a: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라이브러리에서 제공하는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ObjectMapper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클래스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메소드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readTree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사용하여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문자열을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Java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사용가능한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객체로 변환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5629013" y="4828363"/>
            <a:ext cx="1310804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양쪽 대괄호 26"/>
          <p:cNvSpPr/>
          <p:nvPr/>
        </p:nvSpPr>
        <p:spPr>
          <a:xfrm>
            <a:off x="7100872" y="4110606"/>
            <a:ext cx="4870218" cy="1109515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StringBuilder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통해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URL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생성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해당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URL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정보를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읽어오기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위해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openStream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메서드 호출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BufferedReader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사용하여 문자 스트림을 읽을 수 있도록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버퍼링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StringBuilder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읽어들인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데이터를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한줄씩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모두 읽어드린 후에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String(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문자열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화 하여 반환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56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2411"/>
              <a:ext cx="2233046" cy="479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Service </a:t>
              </a:r>
              <a:r>
                <a:rPr lang="en-US" altLang="ko-KR" sz="16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UpdateDataService</a:t>
              </a:r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endParaRPr lang="ko-KR" altLang="en-US" sz="16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324225" y="2485717"/>
            <a:ext cx="361559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3" y="1959001"/>
            <a:ext cx="4910152" cy="1053431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직접 코드로 삽입할 데이터를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ArrayList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넣는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updateRegionData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연령별 인구데이터를 가져올 기준이 되는 데이터를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ArrayList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넣는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setAgeType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실행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629013" y="4470068"/>
            <a:ext cx="1310804" cy="9653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/>
          <p:cNvSpPr/>
          <p:nvPr/>
        </p:nvSpPr>
        <p:spPr>
          <a:xfrm>
            <a:off x="7100873" y="3969641"/>
            <a:ext cx="4910152" cy="1000854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불러온 데이터를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형태로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저장된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map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으로 변환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코드로 직접 넣을 데이터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vo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연령별 데이터 기준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(age)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데이터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(map)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1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6882" y="1315301"/>
            <a:ext cx="11278235" cy="5394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6882" y="1315301"/>
            <a:ext cx="11278235" cy="5394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명세서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9282" y="1751865"/>
            <a:ext cx="10973436" cy="45051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3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9267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설계서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43978" y="1478613"/>
            <a:ext cx="3984987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지역 선택 및 정보 입력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380682" y="2555171"/>
            <a:ext cx="5511802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184582" y="2555171"/>
            <a:ext cx="5774267" cy="36593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9267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설계서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43978" y="1478613"/>
            <a:ext cx="3984987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선택 지역 매출 예상 정보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43978" y="2591156"/>
            <a:ext cx="5511802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Usecase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89466" y="2145519"/>
            <a:ext cx="11413067" cy="3378200"/>
            <a:chOff x="406400" y="1286933"/>
            <a:chExt cx="11413067" cy="3378200"/>
          </a:xfrm>
          <a:blipFill>
            <a:blip r:embed="rId2"/>
            <a:stretch>
              <a:fillRect/>
            </a:stretch>
          </a:blipFill>
        </p:grpSpPr>
        <p:sp>
          <p:nvSpPr>
            <p:cNvPr id="3" name="직사각형 2"/>
            <p:cNvSpPr/>
            <p:nvPr/>
          </p:nvSpPr>
          <p:spPr>
            <a:xfrm>
              <a:off x="406400" y="1286933"/>
              <a:ext cx="11413067" cy="3378200"/>
            </a:xfrm>
            <a:prstGeom prst="rect">
              <a:avLst/>
            </a:prstGeom>
            <a:grp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36990" y="1628270"/>
              <a:ext cx="10551885" cy="26955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91243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기획 의도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EA22F80-183E-AA6E-3992-04E4734D0C83}"/>
              </a:ext>
            </a:extLst>
          </p:cNvPr>
          <p:cNvGraphicFramePr/>
          <p:nvPr/>
        </p:nvGraphicFramePr>
        <p:xfrm>
          <a:off x="875106" y="3876674"/>
          <a:ext cx="5596515" cy="2790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608965" y="3876674"/>
            <a:ext cx="5862656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덧셈 기호 6"/>
          <p:cNvSpPr/>
          <p:nvPr/>
        </p:nvSpPr>
        <p:spPr>
          <a:xfrm>
            <a:off x="8932045" y="2395460"/>
            <a:ext cx="951345" cy="951345"/>
          </a:xfrm>
          <a:prstGeom prst="mathPlus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20309" y="6589813"/>
            <a:ext cx="24513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치의신보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최상관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/https://www.dailydental.co.kr/news/article.html?no=122485</a:t>
            </a:r>
            <a:endParaRPr lang="ko-KR" altLang="en-US" sz="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263244" y="3433352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312157" y="3519899"/>
            <a:ext cx="41911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</a:t>
            </a:r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이후  </a:t>
            </a:r>
            <a:r>
              <a:rPr lang="ko-KR" altLang="en-US" sz="2400" b="1" spc="-300" err="1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개업률</a:t>
            </a:r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&gt;  </a:t>
            </a:r>
            <a:r>
              <a:rPr lang="ko-KR" altLang="en-US" sz="1600" b="1" spc="-300" err="1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폐업률</a:t>
            </a:r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치과의원  </a:t>
            </a:r>
            <a:r>
              <a:rPr lang="ko-KR" altLang="en-US" sz="24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 심화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" y="1199636"/>
            <a:ext cx="2813743" cy="25504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9" y="1292274"/>
            <a:ext cx="3282892" cy="2457812"/>
          </a:xfrm>
          <a:prstGeom prst="rect">
            <a:avLst/>
          </a:prstGeom>
        </p:spPr>
      </p:pic>
      <p:sp>
        <p:nvSpPr>
          <p:cNvPr id="23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263244" y="1662943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398314" y="1768085"/>
            <a:ext cx="411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치과  </a:t>
            </a:r>
            <a:r>
              <a:rPr lang="en-US" altLang="ko-KR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생존율 </a:t>
            </a:r>
            <a:r>
              <a:rPr lang="en-US" altLang="ko-KR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77 . 3 %  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개업 </a:t>
            </a:r>
            <a:r>
              <a:rPr lang="en-US" altLang="ko-KR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 spc="-300" err="1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년안에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20 %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 폐업</a:t>
            </a:r>
          </a:p>
        </p:txBody>
      </p:sp>
      <p:sp>
        <p:nvSpPr>
          <p:cNvPr id="3" name="등호 2"/>
          <p:cNvSpPr/>
          <p:nvPr/>
        </p:nvSpPr>
        <p:spPr>
          <a:xfrm rot="5400000">
            <a:off x="9032330" y="4242872"/>
            <a:ext cx="750771" cy="5967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263244" y="5003188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312157" y="5104968"/>
            <a:ext cx="41911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전 </a:t>
            </a:r>
            <a:r>
              <a:rPr lang="ko-KR" altLang="en-US" sz="24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분석의 필요성 증대</a:t>
            </a:r>
          </a:p>
        </p:txBody>
      </p:sp>
    </p:spTree>
    <p:extLst>
      <p:ext uri="{BB962C8B-B14F-4D97-AF65-F5344CB8AC3E}">
        <p14:creationId xmlns:p14="http://schemas.microsoft.com/office/powerpoint/2010/main" val="17402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360098" y="1300587"/>
            <a:ext cx="9538305" cy="5279646"/>
            <a:chOff x="1409095" y="1312633"/>
            <a:chExt cx="9538305" cy="5279646"/>
          </a:xfrm>
          <a:blipFill>
            <a:blip r:embed="rId2"/>
            <a:stretch>
              <a:fillRect/>
            </a:stretch>
          </a:blipFill>
        </p:grpSpPr>
        <p:sp>
          <p:nvSpPr>
            <p:cNvPr id="3" name="직사각형 2"/>
            <p:cNvSpPr/>
            <p:nvPr/>
          </p:nvSpPr>
          <p:spPr>
            <a:xfrm>
              <a:off x="1409095" y="1312633"/>
              <a:ext cx="9538305" cy="5279646"/>
            </a:xfrm>
            <a:prstGeom prst="rect">
              <a:avLst/>
            </a:prstGeom>
            <a:grp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725687" y="1491997"/>
              <a:ext cx="8905119" cy="4920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93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Sequence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5811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326847" y="1292274"/>
            <a:ext cx="9538305" cy="5279646"/>
            <a:chOff x="1409095" y="1312633"/>
            <a:chExt cx="9538305" cy="5279646"/>
          </a:xfrm>
        </p:grpSpPr>
        <p:sp>
          <p:nvSpPr>
            <p:cNvPr id="12" name="직사각형 11"/>
            <p:cNvSpPr/>
            <p:nvPr/>
          </p:nvSpPr>
          <p:spPr>
            <a:xfrm>
              <a:off x="1409095" y="1312633"/>
              <a:ext cx="9538305" cy="527964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25687" y="1491997"/>
              <a:ext cx="8905119" cy="492091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8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326847" y="1292274"/>
            <a:ext cx="9538305" cy="5279646"/>
            <a:chOff x="1409095" y="1312633"/>
            <a:chExt cx="9538305" cy="5279646"/>
          </a:xfrm>
          <a:blipFill>
            <a:blip r:embed="rId2"/>
            <a:stretch>
              <a:fillRect/>
            </a:stretch>
          </a:blipFill>
        </p:grpSpPr>
        <p:sp>
          <p:nvSpPr>
            <p:cNvPr id="8" name="직사각형 7"/>
            <p:cNvSpPr/>
            <p:nvPr/>
          </p:nvSpPr>
          <p:spPr>
            <a:xfrm>
              <a:off x="1409095" y="1312633"/>
              <a:ext cx="9538305" cy="5279646"/>
            </a:xfrm>
            <a:prstGeom prst="rect">
              <a:avLst/>
            </a:prstGeom>
            <a:grp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25687" y="1491997"/>
              <a:ext cx="8905119" cy="4920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430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068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Software Architecture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52161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326847" y="1292274"/>
            <a:ext cx="9538305" cy="52796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7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개발 계획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38571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31A18-0527-F1BF-6F2F-322B629157B6}"/>
              </a:ext>
            </a:extLst>
          </p:cNvPr>
          <p:cNvSpPr txBox="1"/>
          <p:nvPr/>
        </p:nvSpPr>
        <p:spPr>
          <a:xfrm>
            <a:off x="883065" y="1542849"/>
            <a:ext cx="104258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데이터를 기반으로 마케팅 방법과 매출대비 마케팅 비용 추천 서비스 추가 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HHI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Herfindal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Hirschman Index)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지수를 이용한 치과의원의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경쟁률 산출 </a:t>
            </a:r>
            <a:endParaRPr lang="en-US" altLang="ko-KR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HHI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지수에 따라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별 경쟁 등급을 구분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뒤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Dao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데이터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INSERT</a:t>
            </a:r>
            <a:r>
              <a:rPr lang="en-US" altLang="ko-KR" sz="12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 등급 별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 대비 마케팅 지출 비용 비율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Dao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데이터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INSERT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인구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유동인구 데이터 분석과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HIRA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 API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치과 주요 질병 연령별 데이터를 통해 지역 별 마케팅 </a:t>
            </a:r>
            <a:r>
              <a:rPr lang="en-US" altLang="ko-KR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KEYWORD</a:t>
            </a:r>
            <a:r>
              <a:rPr lang="en-US" altLang="ko-KR" sz="12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</a:t>
            </a:r>
            <a:endParaRPr lang="en-US" altLang="ko-KR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지역별 지하철 이용객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정류장 이용객 연령별 수 데이터를 활용하여 산정된 매출 대비 마케팅 비용 범위 내의 최대 효율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방법 추천  </a:t>
            </a:r>
            <a:endParaRPr lang="en-US" altLang="ko-KR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7EA7E-3A51-F844-ED6A-5E30B5DD3F02}"/>
              </a:ext>
            </a:extLst>
          </p:cNvPr>
          <p:cNvSpPr txBox="1"/>
          <p:nvPr/>
        </p:nvSpPr>
        <p:spPr>
          <a:xfrm>
            <a:off x="883065" y="3721315"/>
            <a:ext cx="104258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매출 산정의 새로운 회귀 모델 도출 시도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고딕 ExtraBold" panose="020D0904000000000000" pitchFamily="50" charset="-127"/>
              <a:buChar char="⁂"/>
            </a:pPr>
            <a:r>
              <a:rPr lang="ko-KR" altLang="en-US" sz="14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 프로젝트의 월 예상 매출 회귀 모델은 모델의 적합도와 평가가 제대로 이루어지지 못한 문제점이 있습니다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변수의 수에 따라 계속하여 증가하거나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감소하는 문제점이 있습니다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데이터의 부족으로 근무 간호사 수를 회귀 모델의 변수에 넣지 못하였습니다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또한 현재의 회귀식 도출에는 단위가 큰 아파트 매매가격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 인구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상주 인구 등과의 다른 변수간의 단위 차이를 줄이기 위하여 모든 변수에 로그를 사용 하였는데 이는 잘못된 접근 방식입니다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나눔고딕 ExtraBold" panose="020D0904000000000000" pitchFamily="50" charset="-127"/>
              <a:buChar char="⁂"/>
            </a:pPr>
            <a:r>
              <a:rPr lang="ko-KR" altLang="en-US" sz="14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회귀 모델 도출을 위한 회귀 분석을 하며 모델의 적합도와 평가를 꼼꼼히 진행하고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한계이익 함수를 회귀 분석을 통해 도출하여 변수가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일정이상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증가 혹은 하락하는 경우 영향력이 점차 하락하도록 하겠습니다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추가적인 데이터의 수집으로 매출에 영향을 미치는 변수를 추가하도록 하겠습니다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변수간의 단위 차이를 줄이기 위하여 사용한 로그를 변수의 분포가 왜곡되어 있는 경우에 변수 간의 상관 관계를 고려하여 필요한 변수에만 사용한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새로히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도출하겠습니다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17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 소감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896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31A18-0527-F1BF-6F2F-322B629157B6}"/>
              </a:ext>
            </a:extLst>
          </p:cNvPr>
          <p:cNvSpPr txBox="1"/>
          <p:nvPr/>
        </p:nvSpPr>
        <p:spPr>
          <a:xfrm>
            <a:off x="703062" y="3861160"/>
            <a:ext cx="10718625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프로그래밍 기술</a:t>
            </a:r>
            <a:endParaRPr lang="en-US" altLang="ko-KR" sz="2000">
              <a:solidFill>
                <a:srgbClr val="18A8F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정체 </a:t>
            </a:r>
            <a:r>
              <a:rPr lang="en-US" altLang="ko-KR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프로젝트를 시작하고 가장 먼저 마주한 어려움은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활용이었습니다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동적인 화면을 만들기 위해서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사용해야 했지만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대한 이해가 부족한 상태에서 프로젝트를 시작하였기에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 API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활용하여 지도를 생성하고 지도에 제가 하는 형태의 변화를 주기가 어려웠습니다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프로젝트에서의 기술적 측면의 어려움은 클라이언트와 서버 간의 비동기적 통신을 구현하는 것이었습니다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클라이언트의 입력에 따라 화면의 데이터를 변화시키는 것 또한 어려웠지만 비동기적 통신의 순서를 관리하는데 많은 시간이 소요되었습니다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 </a:t>
            </a:r>
            <a:r>
              <a:rPr lang="en-US" altLang="ko-KR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프로젝트의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사용의 어려움과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프로젝트의 비동기 통신의 구현의 어려움은 모두 반복적으로 다른 사람의 코드를 보는 것으로 해결되었습니다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먼저 정체되고 해결되지 않는 부분의 이론을 책과 검색을 통해 확인하고 다른 사람의 코드를 보며 어떤 방식으로 작동이 되는지에 대한 현상적 파악이 도움이 되어 정체기를 넘어갈 수 있었습니다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7EBD-EF62-B1D8-C0A3-648CB07295D3}"/>
              </a:ext>
            </a:extLst>
          </p:cNvPr>
          <p:cNvSpPr txBox="1"/>
          <p:nvPr/>
        </p:nvSpPr>
        <p:spPr>
          <a:xfrm>
            <a:off x="703062" y="1351641"/>
            <a:ext cx="10718625" cy="2388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  <a:endParaRPr lang="ko-KR" altLang="en-US" sz="2000">
              <a:solidFill>
                <a:srgbClr val="18A8F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어려움</a:t>
            </a:r>
            <a:r>
              <a:rPr lang="ko-KR" altLang="en-US" sz="20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프로젝트의 기획 후 지역의 예상 매출과 예상 환자 수의 회귀식 도출을 위한 데이터를 수집하는 과정에서 원하는 데이터가 없는 경우 어떤 데이터를 사용하여 원하는 데이터를 도출할 수 있을지 혹은 대체할 수 있는 데이터가 있는지 확인하고 찾는 과정에서 많은 어려움이 있었습니다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극복 </a:t>
            </a:r>
            <a:r>
              <a:rPr lang="en-US" altLang="ko-KR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공공데이터 포털에서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 API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제공하는 데이터 중에서 필요한 데이터를 찾다보니 원하는 데이터를 찾지 못하였으나 파일 데이터를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바로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import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하는 법과 확인만 가능한 데이터들을 직접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넣는 법을 배우면서 원하는 데이터를 많이 찾을 수 있었고 팀원들과의 회의와 토론을 통해서 대체 가능한 데이터를 찾아보는 방식으로 해결할 수 있었습니다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1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9DF320-1B4E-1F4A-23CD-E4AFFC290F3A}"/>
              </a:ext>
            </a:extLst>
          </p:cNvPr>
          <p:cNvGrpSpPr/>
          <p:nvPr/>
        </p:nvGrpSpPr>
        <p:grpSpPr>
          <a:xfrm>
            <a:off x="3862055" y="2489497"/>
            <a:ext cx="4467890" cy="1879005"/>
            <a:chOff x="3862055" y="2572118"/>
            <a:chExt cx="4467890" cy="187900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2572118"/>
              <a:ext cx="4467890" cy="0"/>
            </a:xfrm>
            <a:prstGeom prst="line">
              <a:avLst/>
            </a:prstGeom>
            <a:ln w="50800">
              <a:solidFill>
                <a:srgbClr val="0253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4451123"/>
              <a:ext cx="4467890" cy="0"/>
            </a:xfrm>
            <a:prstGeom prst="line">
              <a:avLst/>
            </a:prstGeom>
            <a:ln w="50800">
              <a:solidFill>
                <a:srgbClr val="0253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모서리가 둥근 직사각형 10">
              <a:extLst>
                <a:ext uri="{FF2B5EF4-FFF2-40B4-BE49-F238E27FC236}">
                  <a16:creationId xmlns:a16="http://schemas.microsoft.com/office/drawing/2014/main" id="{403DE831-396E-D438-AFB1-DB493E9B9CAE}"/>
                </a:ext>
              </a:extLst>
            </p:cNvPr>
            <p:cNvSpPr/>
            <p:nvPr/>
          </p:nvSpPr>
          <p:spPr>
            <a:xfrm>
              <a:off x="4176684" y="2916738"/>
              <a:ext cx="3838631" cy="1189765"/>
            </a:xfrm>
            <a:prstGeom prst="roundRect">
              <a:avLst/>
            </a:prstGeom>
            <a:solidFill>
              <a:srgbClr val="BCDEE3"/>
            </a:solidFill>
            <a:ln>
              <a:noFill/>
            </a:ln>
            <a:effectLst>
              <a:outerShdw blurRad="558800" dist="2032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감사합니다</a:t>
              </a:r>
              <a:r>
                <a:rPr lang="en-US" altLang="ko-KR" sz="32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8D1272-8627-52CE-54D9-31577F1AE5FD}"/>
              </a:ext>
            </a:extLst>
          </p:cNvPr>
          <p:cNvSpPr/>
          <p:nvPr/>
        </p:nvSpPr>
        <p:spPr>
          <a:xfrm>
            <a:off x="9977718" y="6602931"/>
            <a:ext cx="2214282" cy="255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91243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기획 의도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5EA22F80-183E-AA6E-3992-04E4734D0C83}"/>
              </a:ext>
            </a:extLst>
          </p:cNvPr>
          <p:cNvGraphicFramePr/>
          <p:nvPr/>
        </p:nvGraphicFramePr>
        <p:xfrm>
          <a:off x="875104" y="1292274"/>
          <a:ext cx="5596517" cy="25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608965" y="3876674"/>
            <a:ext cx="5862656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6" y="1440312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595938" y="1497984"/>
            <a:ext cx="380828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수도권 치과 개원의     </a:t>
            </a:r>
            <a:r>
              <a:rPr lang="ko-KR" altLang="en-US" sz="24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경기도 역전   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현상</a:t>
            </a:r>
          </a:p>
        </p:txBody>
      </p:sp>
      <p:sp>
        <p:nvSpPr>
          <p:cNvPr id="7" name="덧셈 기호 6"/>
          <p:cNvSpPr/>
          <p:nvPr/>
        </p:nvSpPr>
        <p:spPr>
          <a:xfrm>
            <a:off x="9270026" y="2939873"/>
            <a:ext cx="460108" cy="460108"/>
          </a:xfrm>
          <a:prstGeom prst="mathPlus">
            <a:avLst/>
          </a:prstGeom>
          <a:solidFill>
            <a:srgbClr val="005289"/>
          </a:solidFill>
          <a:ln>
            <a:solidFill>
              <a:srgbClr val="00528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63352" y="3757675"/>
            <a:ext cx="210826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치의신보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최상관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/https://</a:t>
            </a:r>
            <a:r>
              <a:rPr lang="en-US" altLang="ko-KR" sz="300">
                <a:latin typeface="HY견고딕" panose="02030600000101010101" pitchFamily="18" charset="-127"/>
                <a:ea typeface="HY견고딕" panose="02030600000101010101" pitchFamily="18" charset="-127"/>
              </a:rPr>
              <a:t>www.dailydental.co.kr/news/article.html?no=121053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0309" y="6589813"/>
            <a:ext cx="24513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치의신보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최상관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/https://www.dailydental.co.kr/news/article.html?no=122485</a:t>
            </a:r>
            <a:endParaRPr lang="ko-KR" altLang="en-US" sz="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588142" y="3971679"/>
            <a:ext cx="6117458" cy="27385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7" y="5381933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447204" y="5504863"/>
            <a:ext cx="411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 개원  치과의원의    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성공적인 개원</a:t>
            </a:r>
          </a:p>
        </p:txBody>
      </p:sp>
      <p:sp>
        <p:nvSpPr>
          <p:cNvPr id="31" name="아래쪽 화살표 30"/>
          <p:cNvSpPr/>
          <p:nvPr/>
        </p:nvSpPr>
        <p:spPr>
          <a:xfrm>
            <a:off x="9181532" y="4424661"/>
            <a:ext cx="646546" cy="803564"/>
          </a:xfrm>
          <a:prstGeom prst="downArrow">
            <a:avLst/>
          </a:prstGeom>
          <a:solidFill>
            <a:srgbClr val="0052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6" y="2221381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447204" y="2375089"/>
            <a:ext cx="418538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과포화의 서울보다 인구 유입이 많은 신도시 위주의 개원  필요</a:t>
            </a:r>
          </a:p>
        </p:txBody>
      </p:sp>
      <p:sp>
        <p:nvSpPr>
          <p:cNvPr id="39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7" y="3536572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229931" y="3645841"/>
            <a:ext cx="454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  기관  폐업의  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환경적 요인   </a:t>
            </a:r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  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지역 분석</a:t>
            </a:r>
          </a:p>
        </p:txBody>
      </p:sp>
    </p:spTree>
    <p:extLst>
      <p:ext uri="{BB962C8B-B14F-4D97-AF65-F5344CB8AC3E}">
        <p14:creationId xmlns:p14="http://schemas.microsoft.com/office/powerpoint/2010/main" val="23728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목표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1195512" y="1559749"/>
            <a:ext cx="2623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및 환자 수 예측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37490" y="5449831"/>
            <a:ext cx="344185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ko-KR" altLang="en-US" sz="12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동별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치과의원 매출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인구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 인구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endParaRPr lang="en-US" altLang="ko-KR" sz="1200" spc="-15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상주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세대 수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매매가격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평균 소득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치과의원 수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정류장 수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지하철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 수 분석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943978" y="1478613"/>
            <a:ext cx="2643295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1" name="모서리가 둥근 직사각형 30"/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 및 환자 수 예측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84" y="2394267"/>
            <a:ext cx="3249749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48" y="2394267"/>
            <a:ext cx="3261500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516459" y="4988166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치과의원 빅데이터 분석</a:t>
            </a:r>
            <a:r>
              <a:rPr lang="ko-KR" altLang="en-US" sz="2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endParaRPr lang="ko-KR" altLang="en-US" sz="1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7848448" y="5449831"/>
            <a:ext cx="344185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후보지의 월 예상 매출치를 기반으로 고정비를 제외한</a:t>
            </a:r>
            <a:endParaRPr lang="en-US" altLang="ko-KR" sz="1200" spc="-15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예상 순이익 정보 제공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34443" y="4988166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후보지의 순이익 정보 제공</a:t>
            </a:r>
            <a:r>
              <a:rPr lang="ko-KR" altLang="en-US" sz="2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endParaRPr lang="ko-KR" altLang="en-US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701653" y="3132570"/>
            <a:ext cx="904775" cy="683394"/>
          </a:xfrm>
          <a:prstGeom prst="rightArrow">
            <a:avLst/>
          </a:prstGeom>
          <a:solidFill>
            <a:srgbClr val="29A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7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682906" y="4841197"/>
            <a:ext cx="7118856" cy="1418238"/>
          </a:xfrm>
          <a:prstGeom prst="rect">
            <a:avLst/>
          </a:prstGeom>
          <a:solidFill>
            <a:schemeClr val="bg1"/>
          </a:solid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목록표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82906" y="1427423"/>
            <a:ext cx="7118856" cy="1391926"/>
          </a:xfrm>
          <a:prstGeom prst="rect">
            <a:avLst/>
          </a:prstGeom>
          <a:solidFill>
            <a:schemeClr val="bg1"/>
          </a:solid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82905" y="1437225"/>
            <a:ext cx="1595850" cy="1382124"/>
          </a:xfrm>
          <a:prstGeom prst="rect">
            <a:avLst/>
          </a:prstGeom>
          <a:solidFill>
            <a:srgbClr val="18A8F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사용언어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94739" y="1549940"/>
            <a:ext cx="780650" cy="78789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69859" y="1531997"/>
            <a:ext cx="2156597" cy="8693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781716" y="4964488"/>
            <a:ext cx="920186" cy="8478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4237" y="4989271"/>
            <a:ext cx="852008" cy="78789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907136" y="2441739"/>
            <a:ext cx="566243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[JAVA] (11.0.9)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52059" y="2373534"/>
            <a:ext cx="581142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[HTML5]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2063" y="2396951"/>
            <a:ext cx="546530" cy="193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[CSS3]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83727" y="5854386"/>
            <a:ext cx="716017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[Bootstrap] (5.3.2)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21904" y="5876215"/>
            <a:ext cx="816674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[JSP 2.3]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094204" y="4841197"/>
            <a:ext cx="3177598" cy="1416185"/>
            <a:chOff x="4742322" y="4841197"/>
            <a:chExt cx="3361443" cy="1416185"/>
          </a:xfrm>
        </p:grpSpPr>
        <p:sp>
          <p:nvSpPr>
            <p:cNvPr id="63" name="직사각형 62"/>
            <p:cNvSpPr/>
            <p:nvPr/>
          </p:nvSpPr>
          <p:spPr>
            <a:xfrm>
              <a:off x="4742323" y="4841197"/>
              <a:ext cx="3361442" cy="1414999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742322" y="4854210"/>
              <a:ext cx="1448051" cy="1403172"/>
            </a:xfrm>
            <a:prstGeom prst="rect">
              <a:avLst/>
            </a:prstGeom>
            <a:solidFill>
              <a:srgbClr val="18A8F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WAS </a:t>
              </a:r>
              <a:r>
                <a:rPr lang="ko-KR" altLang="en-US" sz="2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540061" y="4914988"/>
              <a:ext cx="1214015" cy="1267416"/>
              <a:chOff x="10166092" y="101839"/>
              <a:chExt cx="1082776" cy="95464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0263125" y="101839"/>
                <a:ext cx="828887" cy="747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0166092" y="808702"/>
                <a:ext cx="1082776" cy="247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[Apache Tomcat]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(9. 0. 84)</a:t>
                </a:r>
                <a:endPara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8096232" y="1427423"/>
            <a:ext cx="3175569" cy="1393363"/>
            <a:chOff x="6063427" y="4989271"/>
            <a:chExt cx="3175569" cy="1066699"/>
          </a:xfrm>
        </p:grpSpPr>
        <p:sp>
          <p:nvSpPr>
            <p:cNvPr id="72" name="직사각형 71"/>
            <p:cNvSpPr/>
            <p:nvPr/>
          </p:nvSpPr>
          <p:spPr>
            <a:xfrm>
              <a:off x="6063427" y="4989271"/>
              <a:ext cx="3175569" cy="106580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063427" y="4999073"/>
              <a:ext cx="1595850" cy="1056897"/>
            </a:xfrm>
            <a:prstGeom prst="rect">
              <a:avLst/>
            </a:prstGeom>
            <a:solidFill>
              <a:srgbClr val="18A8F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DB</a:t>
              </a:r>
              <a:endPara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705609" y="5052561"/>
              <a:ext cx="1487054" cy="939226"/>
              <a:chOff x="8214536" y="5053029"/>
              <a:chExt cx="1487054" cy="939226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8214536" y="5053029"/>
                <a:ext cx="1487054" cy="8221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8416675" y="5744475"/>
                <a:ext cx="1082776" cy="247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[Oracle 11g]</a:t>
                </a:r>
                <a:endPara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82905" y="3200092"/>
            <a:ext cx="11127293" cy="1418238"/>
          </a:xfrm>
          <a:prstGeom prst="rect">
            <a:avLst/>
          </a:prstGeom>
          <a:solidFill>
            <a:schemeClr val="bg1"/>
          </a:solid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82905" y="3209894"/>
            <a:ext cx="1595850" cy="1406383"/>
          </a:xfrm>
          <a:prstGeom prst="rect">
            <a:avLst/>
          </a:prstGeom>
          <a:solidFill>
            <a:srgbClr val="18A8F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55567" y="3301911"/>
            <a:ext cx="679294" cy="77637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57954" y="3280906"/>
            <a:ext cx="1179438" cy="81838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13714" y="4204928"/>
            <a:ext cx="800950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[eclipse] (2019. 09)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019579" y="4204928"/>
            <a:ext cx="1259727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[Visual Studio] Code] (1. 86. 0)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36513" y="4202319"/>
            <a:ext cx="1148149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[Spring Framework] (4. 3. 9)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95167" y="4202319"/>
            <a:ext cx="1148149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8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b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(3. 4. 3)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70916" y="4202319"/>
            <a:ext cx="1476831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[Amazon Web Service EC2] </a:t>
            </a:r>
            <a:b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8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ubuntu</a:t>
            </a: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28" y="3294599"/>
            <a:ext cx="1107047" cy="8039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83" y="3294744"/>
            <a:ext cx="1075919" cy="7941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19" y="3401924"/>
            <a:ext cx="866420" cy="6238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96" y="3331373"/>
            <a:ext cx="892825" cy="77637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9279981" y="4211944"/>
            <a:ext cx="837970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[React] </a:t>
            </a:r>
            <a:b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(18.2.0)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609961" y="2444278"/>
            <a:ext cx="726552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[Javascript]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(1.5)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25" y="3280906"/>
            <a:ext cx="1547073" cy="870229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0617676" y="4211944"/>
            <a:ext cx="837970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[Docker] </a:t>
            </a:r>
            <a:b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(24. 0. 5)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37" y="1574086"/>
            <a:ext cx="1477614" cy="87263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6473095" y="2447617"/>
            <a:ext cx="726552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 Studio]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(4.3.2)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2905" y="4850999"/>
            <a:ext cx="1595850" cy="1406383"/>
          </a:xfrm>
          <a:prstGeom prst="rect">
            <a:avLst/>
          </a:prstGeom>
          <a:solidFill>
            <a:srgbClr val="18A8F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57" y="4879308"/>
            <a:ext cx="1137079" cy="1063288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5044148" y="5854386"/>
            <a:ext cx="962785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[Spring Boot] </a:t>
            </a: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(3.1.10</a:t>
            </a: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09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08958" y="1361922"/>
            <a:ext cx="2124717" cy="2469885"/>
            <a:chOff x="608958" y="1361922"/>
            <a:chExt cx="2124717" cy="24698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7" y="1966681"/>
              <a:ext cx="2106478" cy="1865126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Java 11. 0 .9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기반 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           미니 프로젝트 진행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주소록 관리 시스템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입력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출력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검색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삭제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수정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상속 인터페이스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컬렉션 프레임워크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(List, Set, Hash)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공공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API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데이터를 객체 저장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608958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JAVA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32252" y="1361922"/>
            <a:ext cx="2124711" cy="2008220"/>
            <a:chOff x="3406375" y="1361922"/>
            <a:chExt cx="2124711" cy="200822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415492" y="1966681"/>
              <a:ext cx="2106478" cy="1403461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매출분석 페이지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UI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 및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style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추가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일부 항목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반응형으로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제작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(media- query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Form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태그를 사용하여 서버에 데이터 전달</a:t>
              </a: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3406375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HTML/CSS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060573" y="1361922"/>
            <a:ext cx="2124711" cy="2920212"/>
            <a:chOff x="9060573" y="1361922"/>
            <a:chExt cx="2124711" cy="292021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9069694" y="1973810"/>
              <a:ext cx="2106478" cy="2308324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 분석 과정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변수와 벡터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/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매트릭스와 데이터프레임 개념 학습 및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단일변수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자료와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다중변수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자료의 탐색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트리맵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버블차트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모자이크 플롯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ggplot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히스토그램을 통한  데이터 시각화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구글맵을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활용한 데이터 시각화 실습</a:t>
              </a: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9060573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 Studio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6166954" y="1379312"/>
            <a:ext cx="2450411" cy="3567612"/>
            <a:chOff x="9060573" y="4438231"/>
            <a:chExt cx="2124711" cy="356761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9069690" y="5032721"/>
              <a:ext cx="2106478" cy="2973122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React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컴포넌트 생성 방법 중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react 16v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ersion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이후로 사용되는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function component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로 프로젝트 구성 연습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컴포넌트 기반 아키텍처를 지원하여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가독성이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뛰어나고 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Injection Attack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방어하고 용이한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jsx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로 프로젝트 구성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Component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Props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개념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리액트의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내부 상태를 나타내는 객체인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State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function component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사용하는 동일한 개념인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hooks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학습 및      예제 실습</a:t>
              </a: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9060573" y="4438231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107" name="모서리가 둥근 직사각형 106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8" name="모서리가 둥근 직사각형 107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React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474574" y="3569039"/>
            <a:ext cx="2240061" cy="3141222"/>
            <a:chOff x="3348697" y="3569039"/>
            <a:chExt cx="2240061" cy="3141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366935" y="4180338"/>
              <a:ext cx="2221823" cy="2529923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kakao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map API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이용하여 지도 생성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지도의 지역 표시 오버레이 생성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선택 지역의 지역 정보를 비동기적으로 업데이트하면서 동적으로 표시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Jquery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라이브러리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ajax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- HTML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Form Tag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submit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실행 여부 결정 코드 작성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Chart.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그래프 생성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3348697" y="3569039"/>
              <a:ext cx="224006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2" name="모서리가 둥근 직사각형 111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Javascript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608958" y="4251996"/>
            <a:ext cx="2124711" cy="2016753"/>
            <a:chOff x="608958" y="4251996"/>
            <a:chExt cx="2124711" cy="201675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08958" y="4865288"/>
              <a:ext cx="2106478" cy="1403461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매출분석 페이지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반응형으로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제작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매출분석 결과 페이지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모달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(Modal)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제작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화면 요소 효과 삽입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Boxshadow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col-form-label)</a:t>
              </a: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608958" y="4251996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115" name="모서리가 둥근 직사각형 114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Bootstrap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78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8080" y="1361922"/>
            <a:ext cx="2124711" cy="2673018"/>
            <a:chOff x="618080" y="1361922"/>
            <a:chExt cx="2124711" cy="267301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7" y="1966681"/>
              <a:ext cx="2106478" cy="2068259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MVC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패턴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Ⅱ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기반으로 한 신도시 매출 분석 서비스  웹사이트 개발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Expression Language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css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파일의 웹 애플리케이션 경로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Expression Language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이미지 파일의 웹 애플리케이션 경로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18080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JSP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3161349" y="1361922"/>
            <a:ext cx="2259664" cy="2469885"/>
            <a:chOff x="3161349" y="1361922"/>
            <a:chExt cx="2259664" cy="24698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161349" y="1966681"/>
              <a:ext cx="2259664" cy="1865126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MVC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패턴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Ⅱ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FrontController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기능별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Controller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설계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와의 연결을 위한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DTO, DAO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사용자의 입력에 따라 각각의 서비스 제공을 위한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Service    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GSON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라이브러리를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JSON data Control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3161350" y="1361922"/>
              <a:ext cx="2259658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Servlet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839562" y="1361922"/>
            <a:ext cx="2133832" cy="3799480"/>
            <a:chOff x="5839562" y="1361922"/>
            <a:chExt cx="2133832" cy="379948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5866916" y="1966681"/>
              <a:ext cx="2106478" cy="3194721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관계 데이터 모델의 개념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무결성 제약 조건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조작어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정의어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지도의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Custom Overlay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생성을 위한 좌표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지역 매출 분석을 위한 지역 정보 테이블 관리 및 지역 예상 매출액 산정을 위한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처리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지역 별 연차 별 간호사 임금 데이터 테이블 생성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및 데이터 삽입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지역 별 유동인구 테이블 생성 및 파일 데이터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import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5839562" y="1361922"/>
              <a:ext cx="2133832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Database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8446272" y="1361922"/>
            <a:ext cx="3117000" cy="5350674"/>
            <a:chOff x="8446272" y="1361922"/>
            <a:chExt cx="3117000" cy="535067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8446272" y="1966681"/>
              <a:ext cx="3117000" cy="4745915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Bean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IoC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container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개념 이해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DI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DI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 component – scan)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AOP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AOP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JDBC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의존성 추가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Oracle DB JDBC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드라이버 클래스 의존성 추가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JDBC EMPLOYEE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테이블 관리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JDBC            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트랜잭션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Spring project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필요한 라이브러리를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Maven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pom.xml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의존성 주입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- application-config.xml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DB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접속 정보를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jdbc.properties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파일에서 관리하도록하고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Apache commons DBCP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connection pooling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구성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component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들을 자동스캔하기 위하여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component-scan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dao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(interface repository, xml), model(VO), service(interface service, service)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구성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8446272" y="1361922"/>
              <a:ext cx="3117000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Spring Framework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18079" y="4464109"/>
            <a:ext cx="4802923" cy="2246152"/>
            <a:chOff x="618079" y="4464109"/>
            <a:chExt cx="4802923" cy="22461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6" y="5066734"/>
              <a:ext cx="4779645" cy="1643527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application–config.xml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매핑을 하기 위한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SqlSessionFactoryBean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Application-config.xml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 프로젝트의 컴포넌트를 자동스캔하기 위하여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mybatis-spring:scan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로 작성된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MyBatis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매퍼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파일 설정 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resultMap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결과를 자바 객체에 매핑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Select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쿼리를 사용하여 데이터베이스로부터 데이터를 조회 및 각각의 쿼리에 매개변수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parameterType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결과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타입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resultType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or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resultMap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618079" y="4464109"/>
              <a:ext cx="4802923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MyBatis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70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2121" y="1361922"/>
            <a:ext cx="2226521" cy="5350674"/>
            <a:chOff x="608958" y="1361922"/>
            <a:chExt cx="2124717" cy="535067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7" y="1966681"/>
              <a:ext cx="2106478" cy="4745915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AWS EC2 OS ubuntu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putty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통해 편집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관리자 모드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(sudo)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통해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  및  파일질라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ftp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연결하여 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war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파일을 전송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설치하고  설치한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container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oracle-xe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War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expor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한 스프링 프로젝트에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jdbc.properties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application-config.xml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jdbc.url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주소로 변경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DB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꺼낸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dmp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log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파일을 파일질라를 통해 전송 후 복사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containe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user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create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dmp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log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복사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OS timezone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 timezone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일치하게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608958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AWS EC2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2685871" y="1361922"/>
            <a:ext cx="3731180" cy="2913083"/>
            <a:chOff x="3524220" y="1361922"/>
            <a:chExt cx="3731180" cy="291308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524220" y="1966681"/>
              <a:ext cx="3731180" cy="2308324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VM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VirtualBox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가상 환경을 구축할 때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Linux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기반의 운영체제인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Ubuntu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Ubuntu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기본적인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linux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커맨드 학습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디렉토리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 관련 커맨드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권한 부여 커맨드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등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Ubuntu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tomcat9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설치하고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conatiner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images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oracle-xe-11g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파일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 . war)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tomcat9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webapps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아래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filezilla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활용하여 전송 후 권한 부여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(tomcat9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자동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합축해제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후 실행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Linux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환경에서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project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실행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3524220" y="1361922"/>
              <a:ext cx="3731180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Linux(Ubuntu)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685870" y="4406549"/>
            <a:ext cx="2097362" cy="2026687"/>
            <a:chOff x="2685870" y="4538393"/>
            <a:chExt cx="2097362" cy="202668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2685871" y="5143152"/>
              <a:ext cx="2097361" cy="1421928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container image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활용하여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Oracle-xe-11g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 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tomcat9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요청에 따라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정보를 주고 받을 수 있게 설정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(port 8080:8080 1521:1521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685870" y="4538393"/>
              <a:ext cx="2097362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Docker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6655199" y="1361922"/>
            <a:ext cx="2124711" cy="4021079"/>
            <a:chOff x="6194663" y="1361922"/>
            <a:chExt cx="2124711" cy="402107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03780" y="1966681"/>
              <a:ext cx="2106478" cy="3416320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배열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(Array)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선언 및 초기화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배열의 인덱스를 사용하여 요소에 접근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연결 리스트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(Linked List)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중 단일 연결 리스트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(Single Linked List),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이중 연결 리스트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(Doubly Linked List),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환형 연결 리스트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(Circular Linked List)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스택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(Stack)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은 선입선출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(FIFO)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원칙에 따라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enqueuer, dequeuer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트리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(Tree)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중 이진 트리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(Binary Tree)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전위 순회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(preorder),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중위 순회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inorder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후위 순회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postorder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6194663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Data Structure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9027169" y="1361922"/>
            <a:ext cx="2851641" cy="4907475"/>
            <a:chOff x="6194663" y="1361922"/>
            <a:chExt cx="2124711" cy="49074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03780" y="1966681"/>
              <a:ext cx="2106478" cy="4302716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Boot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기본적인 프로젝트 구조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Thymeleaf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dependency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추가하여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Thymeleaf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문법 사용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Market place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tool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설치하고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dependency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추가하여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 및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Form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사용하여 데이터 주고 받기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getter/setter, equals,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toString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hashcode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자동을 만들어주는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Lombok 1.18.32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설치하여 학습 이 중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getter/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sette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자동으로 만들어주는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@data 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사용하는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JdbcTemplate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DB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연결하고 데이터를 주고 받는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Security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기초 중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URL Pattern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따라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login Security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적용하는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Security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에러 메시지의 내용에 따라 한글로 출력되도록 변경하는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Security Status Check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코드 학습 및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6194663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Spring Boot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82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7362</TotalTime>
  <Words>2708</Words>
  <Application>Microsoft Office PowerPoint</Application>
  <PresentationFormat>와이드스크린</PresentationFormat>
  <Paragraphs>310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HY견고딕</vt:lpstr>
      <vt:lpstr>나눔고딕</vt:lpstr>
      <vt:lpstr>나눔고딕 ExtraBold</vt:lpstr>
      <vt:lpstr>나눔스퀘어 ExtraBold</vt:lpstr>
      <vt:lpstr>나눔스퀘어 Light</vt:lpstr>
      <vt:lpstr>맑은 고딕</vt:lpstr>
      <vt:lpstr>맑은 고딕 Semilight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278</cp:revision>
  <dcterms:created xsi:type="dcterms:W3CDTF">2020-09-07T02:34:06Z</dcterms:created>
  <dcterms:modified xsi:type="dcterms:W3CDTF">2024-04-05T04:31:56Z</dcterms:modified>
</cp:coreProperties>
</file>